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9"/>
  </p:notesMasterIdLst>
  <p:sldIdLst>
    <p:sldId id="256" r:id="rId2"/>
    <p:sldId id="303" r:id="rId3"/>
    <p:sldId id="259" r:id="rId4"/>
    <p:sldId id="262" r:id="rId5"/>
    <p:sldId id="266" r:id="rId6"/>
    <p:sldId id="301" r:id="rId7"/>
    <p:sldId id="302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Varela Round" panose="00000500000000000000" pitchFamily="2" charset="-79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E8E167-5872-43EE-A54F-361524079F1A}">
  <a:tblStyle styleId="{E0E8E167-5872-43EE-A54F-361524079F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626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d09e57de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d09e57de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d09e57de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d09e57de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511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52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D96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914057" y="67463"/>
            <a:ext cx="1137830" cy="861541"/>
            <a:chOff x="2625225" y="855400"/>
            <a:chExt cx="1307700" cy="899687"/>
          </a:xfrm>
        </p:grpSpPr>
        <p:sp>
          <p:nvSpPr>
            <p:cNvPr id="10" name="Google Shape;10;p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66432" y="1150463"/>
            <a:ext cx="1137830" cy="861541"/>
            <a:chOff x="2625225" y="855400"/>
            <a:chExt cx="1307700" cy="899687"/>
          </a:xfrm>
        </p:grpSpPr>
        <p:sp>
          <p:nvSpPr>
            <p:cNvPr id="13" name="Google Shape;13;p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323275" y="322475"/>
            <a:ext cx="8490434" cy="4491900"/>
            <a:chOff x="323275" y="322475"/>
            <a:chExt cx="8490434" cy="4491900"/>
          </a:xfrm>
        </p:grpSpPr>
        <p:sp>
          <p:nvSpPr>
            <p:cNvPr id="16" name="Google Shape;16;p2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name="adj" fmla="val 273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264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17;p2"/>
            <p:cNvGrpSpPr/>
            <p:nvPr/>
          </p:nvGrpSpPr>
          <p:grpSpPr>
            <a:xfrm flipH="1">
              <a:off x="331504" y="469451"/>
              <a:ext cx="8482204" cy="530259"/>
              <a:chOff x="716550" y="1893994"/>
              <a:chExt cx="7697100" cy="481179"/>
            </a:xfrm>
          </p:grpSpPr>
          <p:cxnSp>
            <p:nvCxnSpPr>
              <p:cNvPr id="18" name="Google Shape;18;p2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" name="Google Shape;19;p2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172975" y="1367705"/>
            <a:ext cx="6798000" cy="18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466375" y="3490382"/>
            <a:ext cx="42111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142632" y="3214726"/>
            <a:ext cx="1137830" cy="861541"/>
            <a:chOff x="2625225" y="855400"/>
            <a:chExt cx="1307700" cy="899687"/>
          </a:xfrm>
        </p:grpSpPr>
        <p:sp>
          <p:nvSpPr>
            <p:cNvPr id="25" name="Google Shape;25;p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865119" y="3675826"/>
            <a:ext cx="1137830" cy="861541"/>
            <a:chOff x="2625225" y="855400"/>
            <a:chExt cx="1307700" cy="899687"/>
          </a:xfrm>
        </p:grpSpPr>
        <p:sp>
          <p:nvSpPr>
            <p:cNvPr id="28" name="Google Shape;28;p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323275" y="322475"/>
            <a:ext cx="8490434" cy="4491900"/>
            <a:chOff x="323275" y="322475"/>
            <a:chExt cx="8490434" cy="4491900"/>
          </a:xfrm>
        </p:grpSpPr>
        <p:sp>
          <p:nvSpPr>
            <p:cNvPr id="32" name="Google Shape;32;p3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name="adj" fmla="val 273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264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331504" y="469451"/>
              <a:ext cx="8482204" cy="530259"/>
              <a:chOff x="716550" y="1893994"/>
              <a:chExt cx="7697100" cy="481179"/>
            </a:xfrm>
          </p:grpSpPr>
          <p:cxnSp>
            <p:nvCxnSpPr>
              <p:cNvPr id="34" name="Google Shape;34;p3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" name="Google Shape;35;p3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" name="Google Shape;38;p3"/>
          <p:cNvGrpSpPr/>
          <p:nvPr/>
        </p:nvGrpSpPr>
        <p:grpSpPr>
          <a:xfrm>
            <a:off x="64857" y="4179726"/>
            <a:ext cx="1137830" cy="861541"/>
            <a:chOff x="2625225" y="855400"/>
            <a:chExt cx="1307700" cy="899687"/>
          </a:xfrm>
        </p:grpSpPr>
        <p:sp>
          <p:nvSpPr>
            <p:cNvPr id="39" name="Google Shape;39;p3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926575" y="2473800"/>
            <a:ext cx="33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403125" y="1384975"/>
            <a:ext cx="166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186825" y="3408661"/>
            <a:ext cx="2827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7909410" y="163841"/>
            <a:ext cx="1137830" cy="861541"/>
            <a:chOff x="2625225" y="855400"/>
            <a:chExt cx="1307700" cy="899687"/>
          </a:xfrm>
        </p:grpSpPr>
        <p:sp>
          <p:nvSpPr>
            <p:cNvPr id="45" name="Google Shape;45;p3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4"/>
          <p:cNvGrpSpPr/>
          <p:nvPr/>
        </p:nvGrpSpPr>
        <p:grpSpPr>
          <a:xfrm>
            <a:off x="7914057" y="83663"/>
            <a:ext cx="1137830" cy="861541"/>
            <a:chOff x="2625225" y="855400"/>
            <a:chExt cx="1307700" cy="899687"/>
          </a:xfrm>
        </p:grpSpPr>
        <p:sp>
          <p:nvSpPr>
            <p:cNvPr id="186" name="Google Shape;186;p14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4"/>
          <p:cNvGrpSpPr/>
          <p:nvPr/>
        </p:nvGrpSpPr>
        <p:grpSpPr>
          <a:xfrm>
            <a:off x="142632" y="1226663"/>
            <a:ext cx="1137830" cy="861541"/>
            <a:chOff x="2625225" y="855400"/>
            <a:chExt cx="1307700" cy="899687"/>
          </a:xfrm>
        </p:grpSpPr>
        <p:sp>
          <p:nvSpPr>
            <p:cNvPr id="189" name="Google Shape;189;p14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4"/>
          <p:cNvGrpSpPr/>
          <p:nvPr/>
        </p:nvGrpSpPr>
        <p:grpSpPr>
          <a:xfrm>
            <a:off x="323275" y="322475"/>
            <a:ext cx="8490434" cy="4491900"/>
            <a:chOff x="323275" y="322475"/>
            <a:chExt cx="8490434" cy="4491900"/>
          </a:xfrm>
        </p:grpSpPr>
        <p:sp>
          <p:nvSpPr>
            <p:cNvPr id="192" name="Google Shape;192;p14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name="adj" fmla="val 273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264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" name="Google Shape;193;p14"/>
            <p:cNvGrpSpPr/>
            <p:nvPr/>
          </p:nvGrpSpPr>
          <p:grpSpPr>
            <a:xfrm flipH="1">
              <a:off x="331504" y="469451"/>
              <a:ext cx="8482204" cy="530259"/>
              <a:chOff x="716550" y="1893994"/>
              <a:chExt cx="7697100" cy="481179"/>
            </a:xfrm>
          </p:grpSpPr>
          <p:cxnSp>
            <p:nvCxnSpPr>
              <p:cNvPr id="194" name="Google Shape;194;p14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5" name="Google Shape;195;p14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4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4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8" name="Google Shape;198;p14"/>
          <p:cNvGrpSpPr/>
          <p:nvPr/>
        </p:nvGrpSpPr>
        <p:grpSpPr>
          <a:xfrm>
            <a:off x="66432" y="3214726"/>
            <a:ext cx="1137830" cy="861541"/>
            <a:chOff x="2625225" y="855400"/>
            <a:chExt cx="1307700" cy="899687"/>
          </a:xfrm>
        </p:grpSpPr>
        <p:sp>
          <p:nvSpPr>
            <p:cNvPr id="199" name="Google Shape;199;p14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14"/>
          <p:cNvGrpSpPr/>
          <p:nvPr/>
        </p:nvGrpSpPr>
        <p:grpSpPr>
          <a:xfrm>
            <a:off x="7484119" y="4133026"/>
            <a:ext cx="1137830" cy="861541"/>
            <a:chOff x="2625225" y="855400"/>
            <a:chExt cx="1307700" cy="899687"/>
          </a:xfrm>
        </p:grpSpPr>
        <p:sp>
          <p:nvSpPr>
            <p:cNvPr id="202" name="Google Shape;202;p14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4"/>
          <p:cNvSpPr txBox="1">
            <a:spLocks noGrp="1"/>
          </p:cNvSpPr>
          <p:nvPr>
            <p:ph type="title"/>
          </p:nvPr>
        </p:nvSpPr>
        <p:spPr>
          <a:xfrm>
            <a:off x="1698875" y="1319200"/>
            <a:ext cx="57462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1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1"/>
          </p:nvPr>
        </p:nvSpPr>
        <p:spPr>
          <a:xfrm>
            <a:off x="2483300" y="3283700"/>
            <a:ext cx="41775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6"/>
          <p:cNvGrpSpPr/>
          <p:nvPr/>
        </p:nvGrpSpPr>
        <p:grpSpPr>
          <a:xfrm>
            <a:off x="323275" y="322475"/>
            <a:ext cx="8490434" cy="4491900"/>
            <a:chOff x="323275" y="322475"/>
            <a:chExt cx="8490434" cy="4491900"/>
          </a:xfrm>
        </p:grpSpPr>
        <p:sp>
          <p:nvSpPr>
            <p:cNvPr id="230" name="Google Shape;230;p16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name="adj" fmla="val 273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264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16"/>
            <p:cNvGrpSpPr/>
            <p:nvPr/>
          </p:nvGrpSpPr>
          <p:grpSpPr>
            <a:xfrm flipH="1">
              <a:off x="331504" y="469451"/>
              <a:ext cx="8482204" cy="530259"/>
              <a:chOff x="716550" y="1893994"/>
              <a:chExt cx="7697100" cy="481179"/>
            </a:xfrm>
          </p:grpSpPr>
          <p:cxnSp>
            <p:nvCxnSpPr>
              <p:cNvPr id="232" name="Google Shape;232;p16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3" name="Google Shape;233;p16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6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 flipH="1">
            <a:off x="4582025" y="1439448"/>
            <a:ext cx="3852000" cy="15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6"/>
          <p:cNvSpPr txBox="1">
            <a:spLocks noGrp="1"/>
          </p:cNvSpPr>
          <p:nvPr>
            <p:ph type="subTitle" idx="1"/>
          </p:nvPr>
        </p:nvSpPr>
        <p:spPr>
          <a:xfrm flipH="1">
            <a:off x="4582025" y="3018900"/>
            <a:ext cx="3852000" cy="12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2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5"/>
          <p:cNvGrpSpPr/>
          <p:nvPr/>
        </p:nvGrpSpPr>
        <p:grpSpPr>
          <a:xfrm>
            <a:off x="323275" y="322475"/>
            <a:ext cx="8490434" cy="4491900"/>
            <a:chOff x="323275" y="322475"/>
            <a:chExt cx="8490434" cy="4491900"/>
          </a:xfrm>
        </p:grpSpPr>
        <p:sp>
          <p:nvSpPr>
            <p:cNvPr id="381" name="Google Shape;381;p25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name="adj" fmla="val 273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264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5"/>
            <p:cNvGrpSpPr/>
            <p:nvPr/>
          </p:nvGrpSpPr>
          <p:grpSpPr>
            <a:xfrm flipH="1">
              <a:off x="331504" y="469451"/>
              <a:ext cx="8482204" cy="530259"/>
              <a:chOff x="716550" y="1893994"/>
              <a:chExt cx="7697100" cy="481179"/>
            </a:xfrm>
          </p:grpSpPr>
          <p:cxnSp>
            <p:nvCxnSpPr>
              <p:cNvPr id="383" name="Google Shape;383;p25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4" name="Google Shape;384;p25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bg>
      <p:bgPr>
        <a:solidFill>
          <a:srgbClr val="FFD966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26"/>
          <p:cNvGrpSpPr/>
          <p:nvPr/>
        </p:nvGrpSpPr>
        <p:grpSpPr>
          <a:xfrm>
            <a:off x="7103119" y="67463"/>
            <a:ext cx="1137830" cy="861541"/>
            <a:chOff x="2625225" y="855400"/>
            <a:chExt cx="1307700" cy="899687"/>
          </a:xfrm>
        </p:grpSpPr>
        <p:sp>
          <p:nvSpPr>
            <p:cNvPr id="389" name="Google Shape;389;p26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26"/>
          <p:cNvGrpSpPr/>
          <p:nvPr/>
        </p:nvGrpSpPr>
        <p:grpSpPr>
          <a:xfrm>
            <a:off x="66432" y="1150463"/>
            <a:ext cx="1137830" cy="861541"/>
            <a:chOff x="2625225" y="855400"/>
            <a:chExt cx="1307700" cy="899687"/>
          </a:xfrm>
        </p:grpSpPr>
        <p:sp>
          <p:nvSpPr>
            <p:cNvPr id="392" name="Google Shape;392;p26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26"/>
          <p:cNvGrpSpPr/>
          <p:nvPr/>
        </p:nvGrpSpPr>
        <p:grpSpPr>
          <a:xfrm>
            <a:off x="323275" y="322475"/>
            <a:ext cx="8490434" cy="4491900"/>
            <a:chOff x="323275" y="322475"/>
            <a:chExt cx="8490434" cy="4491900"/>
          </a:xfrm>
        </p:grpSpPr>
        <p:sp>
          <p:nvSpPr>
            <p:cNvPr id="395" name="Google Shape;395;p26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name="adj" fmla="val 273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264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6" name="Google Shape;396;p26"/>
            <p:cNvGrpSpPr/>
            <p:nvPr/>
          </p:nvGrpSpPr>
          <p:grpSpPr>
            <a:xfrm flipH="1">
              <a:off x="331504" y="469451"/>
              <a:ext cx="8482204" cy="530259"/>
              <a:chOff x="716550" y="1893994"/>
              <a:chExt cx="7697100" cy="481179"/>
            </a:xfrm>
          </p:grpSpPr>
          <p:cxnSp>
            <p:nvCxnSpPr>
              <p:cNvPr id="397" name="Google Shape;397;p26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8" name="Google Shape;398;p26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6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6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1" name="Google Shape;401;p26"/>
          <p:cNvGrpSpPr/>
          <p:nvPr/>
        </p:nvGrpSpPr>
        <p:grpSpPr>
          <a:xfrm>
            <a:off x="142632" y="3214726"/>
            <a:ext cx="1137830" cy="861541"/>
            <a:chOff x="2625225" y="855400"/>
            <a:chExt cx="1307700" cy="899687"/>
          </a:xfrm>
        </p:grpSpPr>
        <p:sp>
          <p:nvSpPr>
            <p:cNvPr id="402" name="Google Shape;402;p26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26"/>
          <p:cNvGrpSpPr/>
          <p:nvPr/>
        </p:nvGrpSpPr>
        <p:grpSpPr>
          <a:xfrm>
            <a:off x="7865119" y="3675826"/>
            <a:ext cx="1137830" cy="861541"/>
            <a:chOff x="2625225" y="855400"/>
            <a:chExt cx="1307700" cy="899687"/>
          </a:xfrm>
        </p:grpSpPr>
        <p:sp>
          <p:nvSpPr>
            <p:cNvPr id="405" name="Google Shape;405;p26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38325" y="445025"/>
            <a:ext cx="786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38325" y="1152475"/>
            <a:ext cx="7867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0" r:id="rId4"/>
    <p:sldLayoutId id="2147483662" r:id="rId5"/>
    <p:sldLayoutId id="2147483671" r:id="rId6"/>
    <p:sldLayoutId id="214748367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ktomic01@fesb.h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atlassian-git-cheatshee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9"/>
          <p:cNvSpPr/>
          <p:nvPr/>
        </p:nvSpPr>
        <p:spPr>
          <a:xfrm>
            <a:off x="2306100" y="3476805"/>
            <a:ext cx="4531800" cy="441000"/>
          </a:xfrm>
          <a:prstGeom prst="roundRect">
            <a:avLst>
              <a:gd name="adj" fmla="val 6740"/>
            </a:avLst>
          </a:prstGeom>
          <a:solidFill>
            <a:srgbClr val="F6F2E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9"/>
          <p:cNvSpPr txBox="1">
            <a:spLocks noGrp="1"/>
          </p:cNvSpPr>
          <p:nvPr>
            <p:ph type="ctrTitle"/>
          </p:nvPr>
        </p:nvSpPr>
        <p:spPr>
          <a:xfrm>
            <a:off x="1102987" y="1630410"/>
            <a:ext cx="6798000" cy="18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5700" dirty="0"/>
              <a:t>Uvodno predavanje - Uvod u </a:t>
            </a:r>
            <a:r>
              <a:rPr lang="hr-HR" sz="5700" dirty="0" err="1"/>
              <a:t>Git</a:t>
            </a:r>
            <a:r>
              <a:rPr lang="hr-HR" sz="5700" dirty="0"/>
              <a:t> i </a:t>
            </a:r>
            <a:r>
              <a:rPr lang="hr-HR" sz="5700" dirty="0" err="1"/>
              <a:t>Github</a:t>
            </a:r>
            <a:endParaRPr sz="5700" dirty="0"/>
          </a:p>
        </p:txBody>
      </p:sp>
      <p:sp>
        <p:nvSpPr>
          <p:cNvPr id="417" name="Google Shape;417;p29"/>
          <p:cNvSpPr txBox="1">
            <a:spLocks noGrp="1"/>
          </p:cNvSpPr>
          <p:nvPr>
            <p:ph type="subTitle" idx="1"/>
          </p:nvPr>
        </p:nvSpPr>
        <p:spPr>
          <a:xfrm>
            <a:off x="2466375" y="3490382"/>
            <a:ext cx="4211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Strukture podataka – 2024./2025.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CAD94E0C-9CCB-9BE1-CB4E-7DE7E0D99FAB}"/>
              </a:ext>
            </a:extLst>
          </p:cNvPr>
          <p:cNvSpPr txBox="1"/>
          <p:nvPr/>
        </p:nvSpPr>
        <p:spPr>
          <a:xfrm>
            <a:off x="7900987" y="3917805"/>
            <a:ext cx="1243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2"/>
                </a:solidFill>
                <a:latin typeface="Lato"/>
                <a:ea typeface="Lato"/>
                <a:cs typeface="Lato"/>
              </a:defRPr>
            </a:lvl1pPr>
          </a:lstStyle>
          <a:p>
            <a:r>
              <a:rPr lang="hr-HR" dirty="0">
                <a:sym typeface="Lato"/>
              </a:rPr>
              <a:t>Klara</a:t>
            </a:r>
            <a:r>
              <a:rPr lang="hr-HR" dirty="0"/>
              <a:t> Bruna Tomić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niOkvir 3">
            <a:extLst>
              <a:ext uri="{FF2B5EF4-FFF2-40B4-BE49-F238E27FC236}">
                <a16:creationId xmlns:a16="http://schemas.microsoft.com/office/drawing/2014/main" id="{E5355CC2-5862-2F96-710B-29A24828A668}"/>
              </a:ext>
            </a:extLst>
          </p:cNvPr>
          <p:cNvSpPr txBox="1"/>
          <p:nvPr/>
        </p:nvSpPr>
        <p:spPr>
          <a:xfrm>
            <a:off x="462585" y="510101"/>
            <a:ext cx="7943057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HR" sz="1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hr-HR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GENERALNE UPUTE ZA LABORATORIJSKE VJEŽBE</a:t>
            </a:r>
          </a:p>
          <a:p>
            <a:endParaRPr lang="hr-HR" sz="11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 programski jezik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strukture podataka – nizovi, vezane liste, stabla, </a:t>
            </a:r>
            <a:r>
              <a:rPr lang="hr-H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hash</a:t>
            </a:r>
            <a:r>
              <a:rPr lang="hr-H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tablice</a:t>
            </a:r>
            <a:endParaRPr lang="hr-HR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rad u timovima po dvoje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objašnjavanje zadatka n</a:t>
            </a:r>
            <a:r>
              <a:rPr lang="hr-HR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početku svake vježbe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zadatak se programira tokom vježbe (sve što ne stignete, potrebno je završiti kod kuće)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završeni zadatak treba biti </a:t>
            </a:r>
            <a:r>
              <a:rPr lang="hr-HR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uploadan</a:t>
            </a:r>
            <a:r>
              <a:rPr lang="hr-HR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na </a:t>
            </a:r>
            <a:r>
              <a:rPr lang="hr-HR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GitHub</a:t>
            </a:r>
            <a:r>
              <a:rPr lang="hr-HR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do sljedeće vježbe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</a:t>
            </a:r>
            <a:r>
              <a:rPr lang="hr-HR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rije ispita, svi zadaci moraju biti riješeni i </a:t>
            </a:r>
            <a:r>
              <a:rPr lang="hr-HR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uploadani</a:t>
            </a:r>
            <a:r>
              <a:rPr lang="hr-HR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na </a:t>
            </a:r>
            <a:r>
              <a:rPr lang="hr-HR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GitHub</a:t>
            </a:r>
            <a:endParaRPr lang="hr-HR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mogućnost oslobađanja ispita = praktični rad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r-HR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hr-H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TODO: </a:t>
            </a:r>
          </a:p>
          <a:p>
            <a:pPr marL="285750" lvl="5" indent="-285750" fontAlgn="base">
              <a:buFont typeface="Arial" panose="020B0604020202020204" pitchFamily="34" charset="0"/>
              <a:buChar char="•"/>
            </a:pPr>
            <a:r>
              <a:rPr lang="hr-H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podijeliti se u timove po dvoje (pronađite para koji će biti u istoj grupi kao i vi)</a:t>
            </a:r>
          </a:p>
          <a:p>
            <a:pPr marL="285750" lvl="5" indent="-285750" fontAlgn="base">
              <a:buFont typeface="Arial" panose="020B0604020202020204" pitchFamily="34" charset="0"/>
              <a:buChar char="•"/>
            </a:pPr>
            <a:r>
              <a:rPr lang="hr-H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napraviti </a:t>
            </a:r>
            <a:r>
              <a:rPr lang="hr-H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public</a:t>
            </a:r>
            <a:r>
              <a:rPr lang="hr-H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repozitorij </a:t>
            </a:r>
            <a:r>
              <a:rPr lang="hr-HR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StrukturePodataka</a:t>
            </a:r>
            <a:r>
              <a:rPr lang="hr-H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na </a:t>
            </a:r>
            <a:r>
              <a:rPr lang="hr-H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GitHubu</a:t>
            </a:r>
            <a:r>
              <a:rPr lang="hr-H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(SVI!)</a:t>
            </a:r>
          </a:p>
          <a:p>
            <a:pPr marL="285750" lvl="5" indent="-285750" fontAlgn="base">
              <a:buFont typeface="Arial" panose="020B0604020202020204" pitchFamily="34" charset="0"/>
              <a:buChar char="•"/>
            </a:pPr>
            <a:r>
              <a:rPr lang="hr-HR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poslati e-mail na </a:t>
            </a:r>
            <a:r>
              <a:rPr lang="hr-HR" sz="1600" b="1" i="1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ktomic01@fesb.hr</a:t>
            </a:r>
            <a:r>
              <a:rPr lang="hr-HR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r-H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– </a:t>
            </a:r>
            <a:r>
              <a:rPr lang="hr-H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navesti naziv tima, članove tima, </a:t>
            </a:r>
            <a:r>
              <a:rPr lang="hr-H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username</a:t>
            </a:r>
            <a:r>
              <a:rPr lang="hr-H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r-H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GitHub</a:t>
            </a:r>
            <a:r>
              <a:rPr lang="hr-H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računa</a:t>
            </a:r>
            <a:endParaRPr lang="hr-HR" b="1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hr-HR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r-HR" sz="12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hr-HR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148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039DE6B8-6B11-4DC4-8E08-A40B5322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120" y="1387496"/>
            <a:ext cx="1801968" cy="9460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5828A37C-6622-7C79-AFEE-7D9D5DD75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12" y="1670765"/>
            <a:ext cx="1801969" cy="1801969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A96E9474-B4EA-BCB0-0E4C-09662720E5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72" t="36111" r="68125" b="36528"/>
          <a:stretch/>
        </p:blipFill>
        <p:spPr>
          <a:xfrm>
            <a:off x="6733855" y="2652292"/>
            <a:ext cx="1664494" cy="1407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937595E2-E461-2F1C-7FE5-4BB3F8982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6693" y="1494650"/>
            <a:ext cx="3610613" cy="24113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019DEF7A-7BD1-0228-2E4A-7AC004962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9645" y="233277"/>
            <a:ext cx="3364707" cy="46769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35"/>
          <p:cNvGrpSpPr/>
          <p:nvPr/>
        </p:nvGrpSpPr>
        <p:grpSpPr>
          <a:xfrm>
            <a:off x="462238" y="1118895"/>
            <a:ext cx="1547936" cy="1172018"/>
            <a:chOff x="1556995" y="948473"/>
            <a:chExt cx="1797000" cy="1360597"/>
          </a:xfrm>
        </p:grpSpPr>
        <p:sp>
          <p:nvSpPr>
            <p:cNvPr id="509" name="Google Shape;509;p35"/>
            <p:cNvSpPr/>
            <p:nvPr/>
          </p:nvSpPr>
          <p:spPr>
            <a:xfrm>
              <a:off x="1556995" y="948473"/>
              <a:ext cx="851400" cy="996300"/>
            </a:xfrm>
            <a:prstGeom prst="roundRect">
              <a:avLst>
                <a:gd name="adj" fmla="val 6278"/>
              </a:avLst>
            </a:prstGeom>
            <a:solidFill>
              <a:srgbClr val="F6F2E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1556995" y="1147170"/>
              <a:ext cx="1797000" cy="1161900"/>
            </a:xfrm>
            <a:prstGeom prst="roundRect">
              <a:avLst>
                <a:gd name="adj" fmla="val 5762"/>
              </a:avLst>
            </a:prstGeom>
            <a:solidFill>
              <a:srgbClr val="F6F2E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35"/>
          <p:cNvSpPr txBox="1">
            <a:spLocks noGrp="1"/>
          </p:cNvSpPr>
          <p:nvPr>
            <p:ph type="title" idx="2"/>
          </p:nvPr>
        </p:nvSpPr>
        <p:spPr>
          <a:xfrm>
            <a:off x="403125" y="1384975"/>
            <a:ext cx="166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" name="Slika 1">
            <a:extLst>
              <a:ext uri="{FF2B5EF4-FFF2-40B4-BE49-F238E27FC236}">
                <a16:creationId xmlns:a16="http://schemas.microsoft.com/office/drawing/2014/main" id="{077FD1BE-04BA-CB23-92E5-93BB0587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170" y="1977108"/>
            <a:ext cx="4105660" cy="17128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niOkvir 3">
            <a:extLst>
              <a:ext uri="{FF2B5EF4-FFF2-40B4-BE49-F238E27FC236}">
                <a16:creationId xmlns:a16="http://schemas.microsoft.com/office/drawing/2014/main" id="{E5355CC2-5862-2F96-710B-29A24828A668}"/>
              </a:ext>
            </a:extLst>
          </p:cNvPr>
          <p:cNvSpPr txBox="1"/>
          <p:nvPr/>
        </p:nvSpPr>
        <p:spPr>
          <a:xfrm>
            <a:off x="2700337" y="2094696"/>
            <a:ext cx="3743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Linus</a:t>
            </a:r>
            <a:r>
              <a:rPr lang="hr-H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r-H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Torvalds</a:t>
            </a:r>
            <a:endParaRPr lang="hr-HR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distribuirani VCS (</a:t>
            </a:r>
            <a:r>
              <a:rPr lang="hr-H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version</a:t>
            </a:r>
            <a:r>
              <a:rPr lang="hr-H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r-H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control</a:t>
            </a:r>
            <a:r>
              <a:rPr lang="hr-H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system)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nelinearni način 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detektiranje promjena u datotekama</a:t>
            </a:r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65ECBE86-4152-1C92-47AF-F93AE2291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9" t="31806" r="37109" b="32500"/>
          <a:stretch/>
        </p:blipFill>
        <p:spPr>
          <a:xfrm>
            <a:off x="483640" y="1166419"/>
            <a:ext cx="2276282" cy="832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A14F52EB-1AF3-3519-ED7E-9B6CBCC8F1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0" t="23611" r="48984" b="31945"/>
          <a:stretch/>
        </p:blipFill>
        <p:spPr>
          <a:xfrm>
            <a:off x="483640" y="2826525"/>
            <a:ext cx="2216697" cy="1786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4CDBF2C6-659F-6C52-FDD8-04DC63C77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986" y="1117990"/>
            <a:ext cx="1219587" cy="1815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Slika 11">
            <a:extLst>
              <a:ext uri="{FF2B5EF4-FFF2-40B4-BE49-F238E27FC236}">
                <a16:creationId xmlns:a16="http://schemas.microsoft.com/office/drawing/2014/main" id="{1E57B402-74C0-916A-7870-90BE8BC0D2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869" b="3042"/>
          <a:stretch/>
        </p:blipFill>
        <p:spPr>
          <a:xfrm>
            <a:off x="6074230" y="3048803"/>
            <a:ext cx="2423100" cy="1564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35"/>
          <p:cNvGrpSpPr/>
          <p:nvPr/>
        </p:nvGrpSpPr>
        <p:grpSpPr>
          <a:xfrm>
            <a:off x="462238" y="1118895"/>
            <a:ext cx="1547936" cy="1172018"/>
            <a:chOff x="1556995" y="948473"/>
            <a:chExt cx="1797000" cy="1360597"/>
          </a:xfrm>
        </p:grpSpPr>
        <p:sp>
          <p:nvSpPr>
            <p:cNvPr id="509" name="Google Shape;509;p35"/>
            <p:cNvSpPr/>
            <p:nvPr/>
          </p:nvSpPr>
          <p:spPr>
            <a:xfrm>
              <a:off x="1556995" y="948473"/>
              <a:ext cx="851400" cy="996300"/>
            </a:xfrm>
            <a:prstGeom prst="roundRect">
              <a:avLst>
                <a:gd name="adj" fmla="val 6278"/>
              </a:avLst>
            </a:prstGeom>
            <a:solidFill>
              <a:srgbClr val="F6F2E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1556995" y="1147170"/>
              <a:ext cx="1797000" cy="1161900"/>
            </a:xfrm>
            <a:prstGeom prst="roundRect">
              <a:avLst>
                <a:gd name="adj" fmla="val 5762"/>
              </a:avLst>
            </a:prstGeom>
            <a:solidFill>
              <a:srgbClr val="F6F2E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35"/>
          <p:cNvSpPr txBox="1">
            <a:spLocks noGrp="1"/>
          </p:cNvSpPr>
          <p:nvPr>
            <p:ph type="title" idx="2"/>
          </p:nvPr>
        </p:nvSpPr>
        <p:spPr>
          <a:xfrm>
            <a:off x="403125" y="1384975"/>
            <a:ext cx="166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r-HR" dirty="0"/>
              <a:t>2</a:t>
            </a:r>
            <a:endParaRPr dirty="0"/>
          </a:p>
        </p:txBody>
      </p:sp>
      <p:pic>
        <p:nvPicPr>
          <p:cNvPr id="1026" name="Picture 2" descr="GitHub logo and symbol, meaning, history, PNG">
            <a:extLst>
              <a:ext uri="{FF2B5EF4-FFF2-40B4-BE49-F238E27FC236}">
                <a16:creationId xmlns:a16="http://schemas.microsoft.com/office/drawing/2014/main" id="{788EB7C0-7CCF-6644-4019-BA860B291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956" y="1290053"/>
            <a:ext cx="5272087" cy="296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18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niOkvir 3">
            <a:extLst>
              <a:ext uri="{FF2B5EF4-FFF2-40B4-BE49-F238E27FC236}">
                <a16:creationId xmlns:a16="http://schemas.microsoft.com/office/drawing/2014/main" id="{E5355CC2-5862-2F96-710B-29A24828A668}"/>
              </a:ext>
            </a:extLst>
          </p:cNvPr>
          <p:cNvSpPr txBox="1"/>
          <p:nvPr/>
        </p:nvSpPr>
        <p:spPr>
          <a:xfrm>
            <a:off x="692942" y="633473"/>
            <a:ext cx="794305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CHEAT SHEET </a:t>
            </a:r>
          </a:p>
          <a:p>
            <a:endParaRPr lang="hr-HR" sz="1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napraviti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GitHub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account</a:t>
            </a:r>
            <a:endParaRPr lang="hr-HR" sz="12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instalirati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Bash</a:t>
            </a:r>
            <a:endParaRPr lang="hr-HR" sz="12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konfiguracijski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setup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username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 e-mail)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config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--global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user.name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„&lt;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username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&gt;”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config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--global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user.email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„&lt;email&gt;”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config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--list (provjera)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generiranje Personal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access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tokena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Settings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-&gt; Developer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Settings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-&gt; Personal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access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tokens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-&gt;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Tokens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classic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-&gt;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Generate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new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token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hr-HR" sz="1200" b="0" i="0" u="sng" strike="noStrike" dirty="0">
                <a:solidFill>
                  <a:schemeClr val="bg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https://docs.github.com/en/authentication/keeping-your-account-and-data-secure/managing-your-personal-access-tokens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lokalna pohrana Personal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access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tokena (samo jednom je vidljiv na </a:t>
            </a:r>
            <a:r>
              <a:rPr lang="hr-HR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itHubu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!)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Credential</a:t>
            </a:r>
            <a:r>
              <a:rPr lang="hr-H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Manager -&gt; </a:t>
            </a:r>
            <a:r>
              <a:rPr lang="hr-HR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</a:t>
            </a:r>
            <a:r>
              <a:rPr lang="hr-H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hr-HR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generic</a:t>
            </a:r>
            <a:r>
              <a:rPr lang="hr-H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r-HR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credential</a:t>
            </a:r>
            <a:r>
              <a:rPr lang="hr-H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-&gt; Internet </a:t>
            </a:r>
            <a:r>
              <a:rPr lang="hr-HR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</a:t>
            </a:r>
            <a:r>
              <a:rPr lang="hr-H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network </a:t>
            </a:r>
            <a:r>
              <a:rPr lang="hr-HR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adress</a:t>
            </a:r>
            <a:r>
              <a:rPr lang="hr-H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hr-HR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git:https</a:t>
            </a:r>
            <a:r>
              <a:rPr lang="hr-H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://github.com ;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hr-H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hr-HR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Username</a:t>
            </a:r>
            <a:r>
              <a:rPr lang="hr-H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hr-HR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GitHub</a:t>
            </a:r>
            <a:r>
              <a:rPr lang="hr-H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r-HR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username</a:t>
            </a:r>
            <a:r>
              <a:rPr lang="hr-H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; Password: personal </a:t>
            </a:r>
            <a:r>
              <a:rPr lang="hr-HR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access</a:t>
            </a:r>
            <a:r>
              <a:rPr lang="hr-H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token</a:t>
            </a:r>
            <a:endParaRPr lang="hr-HR" sz="12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napraviti repozitorij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klonirati repozitorij (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clone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stage-anje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status,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commit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–m „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text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”,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r-HR" sz="12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push</a:t>
            </a:r>
            <a:endParaRPr lang="hr-HR" sz="12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</a:t>
            </a:r>
            <a:r>
              <a:rPr lang="hr-H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r-HR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pull</a:t>
            </a:r>
            <a:r>
              <a:rPr lang="hr-H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dohvat promjena napravljenih na drugom uređaju</a:t>
            </a:r>
            <a:endParaRPr lang="hr-HR" sz="1200" b="0" i="0" u="none" strike="noStrike" dirty="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detaljnije objašnjene naredbe - 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https://www.atlassian.com/git/tutorials/atlassian-git-cheatsheet</a:t>
            </a:r>
            <a:r>
              <a:rPr lang="hr-HR" sz="12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hr-HR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52107"/>
      </p:ext>
    </p:extLst>
  </p:cSld>
  <p:clrMapOvr>
    <a:masterClrMapping/>
  </p:clrMapOvr>
</p:sld>
</file>

<file path=ppt/theme/theme1.xml><?xml version="1.0" encoding="utf-8"?>
<a:theme xmlns:a="http://schemas.openxmlformats.org/drawingml/2006/main" name="Kuman Business Meeting by Slidesgo">
  <a:themeElements>
    <a:clrScheme name="Simple Light">
      <a:dk1>
        <a:srgbClr val="2D2E27"/>
      </a:dk1>
      <a:lt1>
        <a:srgbClr val="FFD966"/>
      </a:lt1>
      <a:dk2>
        <a:srgbClr val="595959"/>
      </a:dk2>
      <a:lt2>
        <a:srgbClr val="F6F2E3"/>
      </a:lt2>
      <a:accent1>
        <a:srgbClr val="E4AB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5649</TotalTime>
  <Words>347</Words>
  <Application>Microsoft Office PowerPoint</Application>
  <PresentationFormat>Prikaz na zaslonu (16:9)</PresentationFormat>
  <Paragraphs>45</Paragraphs>
  <Slides>7</Slides>
  <Notes>7</Notes>
  <HiddenSlides>0</HiddenSlides>
  <MMClips>0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7</vt:i4>
      </vt:variant>
    </vt:vector>
  </HeadingPairs>
  <TitlesOfParts>
    <vt:vector size="11" baseType="lpstr">
      <vt:lpstr>Arial</vt:lpstr>
      <vt:lpstr>Varela Round</vt:lpstr>
      <vt:lpstr>Lato</vt:lpstr>
      <vt:lpstr>Kuman Business Meeting by Slidesgo</vt:lpstr>
      <vt:lpstr>Uvodno predavanje - Uvod u Git i Github</vt:lpstr>
      <vt:lpstr>PowerPoint prezentacija</vt:lpstr>
      <vt:lpstr>PowerPoint prezentacija</vt:lpstr>
      <vt:lpstr>01</vt:lpstr>
      <vt:lpstr>PowerPoint prezentacija</vt:lpstr>
      <vt:lpstr>02</vt:lpstr>
      <vt:lpstr>PowerPoint prezentacija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Uvod u Git i Github</dc:title>
  <cp:lastModifiedBy>Klara Bruna Tomić</cp:lastModifiedBy>
  <cp:revision>13</cp:revision>
  <dcterms:modified xsi:type="dcterms:W3CDTF">2024-10-01T14:01:17Z</dcterms:modified>
</cp:coreProperties>
</file>